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4" r:id="rId7"/>
    <p:sldId id="278" r:id="rId8"/>
    <p:sldId id="265" r:id="rId9"/>
    <p:sldId id="266" r:id="rId10"/>
    <p:sldId id="267" r:id="rId11"/>
    <p:sldId id="268" r:id="rId12"/>
    <p:sldId id="269" r:id="rId13"/>
    <p:sldId id="270" r:id="rId14"/>
    <p:sldId id="277" r:id="rId15"/>
    <p:sldId id="271" r:id="rId16"/>
    <p:sldId id="272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F4D8"/>
    <a:srgbClr val="E2E9F6"/>
    <a:srgbClr val="FEF4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2000">
              <a:srgbClr val="FEF4EC"/>
            </a:gs>
            <a:gs pos="90000">
              <a:srgbClr val="E2E9F6"/>
            </a:gs>
            <a:gs pos="100000">
              <a:srgbClr val="FEF4D8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C16OGDDAnO4" TargetMode="External"/><Relationship Id="rId2" Type="http://schemas.openxmlformats.org/officeDocument/2006/relationships/hyperlink" Target="http://www.youtube.com/watch?v=a0BEan8qPRI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youtube.com/watch?v=dbTYezvUNC8" TargetMode="External"/><Relationship Id="rId5" Type="http://schemas.openxmlformats.org/officeDocument/2006/relationships/hyperlink" Target="http://www.youtube.com/watch?v=V7bayyndHaI" TargetMode="External"/><Relationship Id="rId4" Type="http://schemas.openxmlformats.org/officeDocument/2006/relationships/hyperlink" Target="http://www.youtube.com/watch?v=rp6hdFO87G0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53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Магнитное поле в </a:t>
            </a:r>
            <a:r>
              <a:rPr lang="ru-RU" sz="53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веществе.</a:t>
            </a:r>
            <a:br>
              <a:rPr lang="ru-RU" sz="53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53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Магнитные свойства </a:t>
            </a:r>
            <a:r>
              <a:rPr lang="ru-RU" sz="53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вещества.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>
                <a:solidFill>
                  <a:schemeClr val="accent6">
                    <a:lumMod val="20000"/>
                    <a:lumOff val="80000"/>
                  </a:schemeClr>
                </a:solidFill>
                <a:hlinkClick r:id="rId2"/>
              </a:rPr>
              <a:t>http://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  <a:hlinkClick r:id="rId2"/>
              </a:rPr>
              <a:t>www.youtube.com/watch?v=a0BEan8qPRI</a:t>
            </a:r>
            <a:endParaRPr lang="ru-RU" dirty="0" smtClean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r>
              <a:rPr lang="en-US" dirty="0">
                <a:solidFill>
                  <a:schemeClr val="accent6">
                    <a:lumMod val="20000"/>
                    <a:lumOff val="80000"/>
                  </a:schemeClr>
                </a:solidFill>
                <a:hlinkClick r:id="rId3"/>
              </a:rPr>
              <a:t>http://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  <a:hlinkClick r:id="rId3"/>
              </a:rPr>
              <a:t>www.youtube.com/watch?v=C16OGDDAnO4</a:t>
            </a:r>
            <a:endParaRPr lang="ru-RU" dirty="0" smtClean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r>
              <a:rPr lang="en-US" dirty="0">
                <a:solidFill>
                  <a:schemeClr val="accent6">
                    <a:lumMod val="20000"/>
                    <a:lumOff val="80000"/>
                  </a:schemeClr>
                </a:solidFill>
                <a:hlinkClick r:id="rId4"/>
              </a:rPr>
              <a:t>http://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  <a:hlinkClick r:id="rId4"/>
              </a:rPr>
              <a:t>www.youtube.com/watch?v=rp6hdFO87G0</a:t>
            </a:r>
            <a:endParaRPr lang="ru-RU" dirty="0" smtClean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r>
              <a:rPr lang="en-US" dirty="0">
                <a:solidFill>
                  <a:schemeClr val="accent6">
                    <a:lumMod val="20000"/>
                    <a:lumOff val="80000"/>
                  </a:schemeClr>
                </a:solidFill>
                <a:hlinkClick r:id="rId5"/>
              </a:rPr>
              <a:t>http://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  <a:hlinkClick r:id="rId5"/>
              </a:rPr>
              <a:t>www.youtube.com/watch?v=V7bayyndHaI</a:t>
            </a:r>
            <a:endParaRPr lang="ru-RU" dirty="0" smtClean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r>
              <a:rPr lang="en-US" dirty="0">
                <a:solidFill>
                  <a:schemeClr val="accent6">
                    <a:lumMod val="20000"/>
                    <a:lumOff val="80000"/>
                  </a:schemeClr>
                </a:solidFill>
                <a:hlinkClick r:id="rId6"/>
              </a:rPr>
              <a:t>http://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  <a:hlinkClick r:id="rId6"/>
              </a:rPr>
              <a:t>www.youtube.com/watch?v=dbTYezvUNC8</a:t>
            </a:r>
            <a:endParaRPr lang="ru-RU" dirty="0" smtClean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7060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467544" y="0"/>
                <a:ext cx="8229600" cy="634082"/>
              </a:xfrm>
            </p:spPr>
            <p:txBody>
              <a:bodyPr>
                <a:normAutofit fontScale="90000"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dirty="0" smtClean="0">
                    <a:solidFill>
                      <a:schemeClr val="accent2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Ферромагнетики (µ</a:t>
                </a:r>
                <a:r>
                  <a:rPr lang="en-US" dirty="0" smtClean="0">
                    <a:solidFill>
                      <a:schemeClr val="accent2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Times New Roman" pitchFamily="18" charset="0"/>
                      </a:rPr>
                      <m:t>≫</m:t>
                    </m:r>
                  </m:oMath>
                </a14:m>
                <a:r>
                  <a:rPr lang="en-US" dirty="0">
                    <a:solidFill>
                      <a:schemeClr val="accent2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smtClean="0">
                    <a:solidFill>
                      <a:schemeClr val="accent2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ru-RU" dirty="0" smtClean="0">
                    <a:solidFill>
                      <a:schemeClr val="accent2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)</a:t>
                </a:r>
                <a:endParaRPr lang="ru-RU" dirty="0"/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67544" y="0"/>
                <a:ext cx="8229600" cy="634082"/>
              </a:xfrm>
              <a:blipFill rotWithShape="1">
                <a:blip r:embed="rId2"/>
                <a:stretch>
                  <a:fillRect t="-25000" b="-5288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764704"/>
            <a:ext cx="8856984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Примеры</a:t>
            </a:r>
            <a:r>
              <a:rPr lang="ru-RU" sz="2400" dirty="0"/>
              <a:t>: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железо, никель, кобальт, гадолиний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dirty="0"/>
              <a:t>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Наибольшей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магнитной проницаемостью обладает железо. Широкое применение в технике получили керамические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ферромагнитные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материалы –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ферриты(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сплавы, содержащие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ферромагнитные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элементы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Особенность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ru-RU" sz="24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способность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сильно намагничиваться в магнитном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поле</a:t>
            </a:r>
          </a:p>
          <a:p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каждого ферромагнетика существует определенная температура (так называемая </a:t>
            </a: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температура или точка Кюри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), выше которой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ферромагнитные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свойства исчезают, и вещество становится парамагнетиком. У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Железо -770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°C,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кобальт -1130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°C,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никель -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360 °C.</a:t>
            </a:r>
          </a:p>
          <a:p>
            <a:pPr marL="0" indent="0">
              <a:buNone/>
            </a:pPr>
            <a:endParaRPr lang="ru-RU" sz="24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8214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187624" y="188640"/>
            <a:ext cx="6480720" cy="93610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Ферромагнетики</a:t>
            </a:r>
            <a:endParaRPr lang="ru-RU" sz="48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69818" y="1628800"/>
            <a:ext cx="4248472" cy="93610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магнито</a:t>
            </a:r>
            <a:r>
              <a:rPr lang="ru-RU" sz="36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-мягкие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039072" y="1628800"/>
            <a:ext cx="3888432" cy="93610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магнито</a:t>
            </a:r>
            <a:r>
              <a:rPr lang="ru-RU" sz="36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-жесткие</a:t>
            </a:r>
          </a:p>
        </p:txBody>
      </p:sp>
      <p:cxnSp>
        <p:nvCxnSpPr>
          <p:cNvPr id="9" name="Прямая со стрелкой 8"/>
          <p:cNvCxnSpPr/>
          <p:nvPr/>
        </p:nvCxnSpPr>
        <p:spPr>
          <a:xfrm flipH="1">
            <a:off x="2483768" y="1124744"/>
            <a:ext cx="720080" cy="504056"/>
          </a:xfrm>
          <a:prstGeom prst="straightConnector1">
            <a:avLst/>
          </a:prstGeom>
          <a:ln w="5715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5801072" y="1132206"/>
            <a:ext cx="787152" cy="504056"/>
          </a:xfrm>
          <a:prstGeom prst="straightConnector1">
            <a:avLst/>
          </a:prstGeom>
          <a:ln w="5715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207756" y="2764572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Почти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полностью размагничиваются, когда внешнее магнитное поле становится равным нулю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Примеры: 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чистое железо, электротехническая сталь и некоторые сплавы.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Эти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материалы применяются в приборах переменного тока, в которых происходит непрерывное перемагничивание, то есть изменение направления магнитного поля (трансформаторы,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электродвигатели).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627356" y="2852936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Магнито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-жесткие материалы в значительной мере сохраняют свою намагниченность и после удаления их из магнитного поля.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Примеры: углеродистая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сталь и ряд специальных сплавов.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Магнито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-жесткие материалы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используются в основном для изготовления 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постоянных магнитов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74582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6632"/>
            <a:ext cx="8856984" cy="230425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Магнитная проницаемость μ ферромагнетиков 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не является постоянной величиной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; она сильно зависит от индукции 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2800" baseline="-25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 внешнего поля.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таблицах обычно приводятся значения максимальной магнитной проницаемости.</a:t>
            </a:r>
          </a:p>
        </p:txBody>
      </p:sp>
      <p:pic>
        <p:nvPicPr>
          <p:cNvPr id="5122" name="Picture 2" descr="http://physics.ru/courses/op25part2/content/chapter1/section/paragraph19/images/1-19-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274" y="2564904"/>
            <a:ext cx="5527005" cy="3622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5521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6632"/>
            <a:ext cx="9144000" cy="2880320"/>
          </a:xfrm>
          <a:ln>
            <a:solidFill>
              <a:schemeClr val="accent2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Непостоянство магнитной проницаемости приводит к сложной нелинейной зависимости индукции </a:t>
            </a:r>
            <a:r>
              <a:rPr lang="ru-RU" sz="2200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2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магнитного поля в ферромагнетике от индукции </a:t>
            </a:r>
            <a:r>
              <a:rPr lang="ru-RU" sz="2200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2200" baseline="-250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внешнего магнитного поля. Характерной особенностью процесса намагничивания ферромагнетиков является так </a:t>
            </a:r>
            <a:r>
              <a:rPr lang="ru-RU" sz="22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называетмый</a:t>
            </a:r>
            <a:r>
              <a:rPr lang="ru-RU" sz="2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200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гистерезис</a:t>
            </a:r>
            <a:r>
              <a:rPr lang="ru-RU" sz="2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то есть зависимость намагничивания от предыстории образца. Кривая намагничивания </a:t>
            </a:r>
            <a:r>
              <a:rPr lang="ru-RU" sz="2200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2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(</a:t>
            </a:r>
            <a:r>
              <a:rPr lang="ru-RU" sz="2200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2200" baseline="-250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2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ферромагнитного</a:t>
            </a:r>
            <a:r>
              <a:rPr lang="ru-RU" sz="2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образца представляет собой петлю сложной формы, которая называется </a:t>
            </a:r>
            <a:r>
              <a:rPr lang="ru-RU" sz="2200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петлей </a:t>
            </a:r>
            <a:r>
              <a:rPr lang="ru-RU" sz="22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гистерезиса.</a:t>
            </a:r>
            <a:r>
              <a:rPr lang="ru-RU" sz="2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pic>
        <p:nvPicPr>
          <p:cNvPr id="7170" name="Picture 2" descr="http://physics.ru/courses/op25part2/content/chapter1/section/paragraph19/images/1-19-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9587" y="3051812"/>
            <a:ext cx="4376589" cy="3811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0763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1\Desktop\Documents\Мои сканированные изображения\2009-09 (сен)\сканирование00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6056" y="0"/>
            <a:ext cx="3384376" cy="6868732"/>
          </a:xfrm>
          <a:prstGeom prst="rect">
            <a:avLst/>
          </a:prstGeom>
          <a:noFill/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4337" y="332656"/>
            <a:ext cx="342754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Чем шире петля, тем труднее размагнитить образец</a:t>
            </a:r>
            <a:endParaRPr lang="ru-RU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749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88640"/>
            <a:ext cx="8784976" cy="5472607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Природа ферромагнетизма может быть до конца понята только на основе квантовых представлений. Качественно ферромагнетизм объясняется наличием собственных (спиновых) магнитных полей у электронов. В кристаллах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ферромагнитных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материалов возникают условия, при которых, вследствие сильного взаимодействия спиновых магнитных полей соседних электронов, энергетически выгодной становится их параллельная ориентация. В результате такого взаимодействия внутри кристалла ферромагнетика возникают самопроизвольно намагниченные области размером порядка 10</a:t>
            </a:r>
            <a:r>
              <a:rPr lang="ru-RU" baseline="300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–2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–10</a:t>
            </a:r>
            <a:r>
              <a:rPr lang="ru-RU" baseline="300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–4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см. Эти области называются </a:t>
            </a:r>
            <a:r>
              <a:rPr lang="ru-RU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доменами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Каждый домен представляет из себя небольшой постоянный магнит.</a:t>
            </a:r>
          </a:p>
        </p:txBody>
      </p:sp>
    </p:spTree>
    <p:extLst>
      <p:ext uri="{BB962C8B-B14F-4D97-AF65-F5344CB8AC3E}">
        <p14:creationId xmlns:p14="http://schemas.microsoft.com/office/powerpoint/2010/main" val="1879701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4061048"/>
          </a:xfrm>
        </p:spPr>
        <p:txBody>
          <a:bodyPr>
            <a:noAutofit/>
          </a:bodyPr>
          <a:lstStyle/>
          <a:p>
            <a:r>
              <a:rPr lang="ru-RU" sz="2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отсутствие внешнего магнитного поля направления векторов индукции магнитных полей в различных доменах ориентированы в большом кристалле хаотически. Такой кристалл в среднем оказывается </a:t>
            </a:r>
            <a:r>
              <a:rPr lang="ru-RU" sz="22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ненамагниченным</a:t>
            </a:r>
            <a:r>
              <a:rPr lang="ru-RU" sz="2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22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2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наложении внешнего магнитного поля  происходит смещение границ доменов так, что объем доменов, ориентированных по внешнему полю, увеличивается. </a:t>
            </a:r>
            <a:endParaRPr lang="ru-RU" sz="22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увеличением индукции внешнего поля возрастает магнитная индукция намагниченного вещества</a:t>
            </a:r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очень сильном внешнем поле домены, в которых собственное магнитное поле совпадает по направлению с внешним полем, поглощают все остальные домены, и наступает магнитное насыщение. </a:t>
            </a:r>
          </a:p>
        </p:txBody>
      </p:sp>
      <p:pic>
        <p:nvPicPr>
          <p:cNvPr id="9218" name="Picture 2" descr="http://physics.ru/courses/op25part2/content/chapter1/section/paragraph19/images/1-19-4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4293096"/>
            <a:ext cx="8736905" cy="2562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343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1673"/>
            <a:ext cx="9144000" cy="6836327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Прямолинейный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проводник массой 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m = 3 кг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по которому проходит ток силой 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I = 5 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поднимается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вертикально вверх в однородном магнитном поле с индукцией 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 = 3 Тл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расположен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под углом 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α =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90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к линиям магнитной индукции. Через время 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t = 2 с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после начала движения он приобретает скорость 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v = 10 м/с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Определить длину проводника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Электрон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влетает в плоский горизонтальный конденсатор параллельно его пластинам со скоростью 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000" b="1" baseline="-25000" dirty="0" err="1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 = 2 × 10</a:t>
            </a:r>
            <a:r>
              <a:rPr lang="ru-RU" sz="2000" b="1" baseline="30000" dirty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 м/с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Длина конденсатора 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l = 10 см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напряженность электростатического поля конденсатора 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Е = 200 В/см.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При вылете из конденсатора электрон попадает в магнитное поле, линии которого перпендикулярны силовым линиям электростатического поля. Магнитная индукция поля 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 = 2 × 10</a:t>
            </a:r>
            <a:r>
              <a:rPr lang="ru-RU" sz="2000" b="1" baseline="30000" dirty="0">
                <a:latin typeface="Times New Roman" pitchFamily="18" charset="0"/>
                <a:cs typeface="Times New Roman" pitchFamily="18" charset="0"/>
              </a:rPr>
              <a:t>−2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 Тл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Найти радиус винтовой траектории электрона в магнитном поле.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eriod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Заряженная частица, ускоренная разностью потенциалов 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U = 200 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влетела в точке 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однородное магнитное поле с индукцией 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 = 4 × 10</a:t>
            </a:r>
            <a:r>
              <a:rPr lang="ru-RU" sz="2000" b="1" baseline="30000" dirty="0">
                <a:latin typeface="Times New Roman" pitchFamily="18" charset="0"/>
                <a:cs typeface="Times New Roman" pitchFamily="18" charset="0"/>
              </a:rPr>
              <a:t>−3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 Тл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перпендикулярной скорости частицы, и вылетела в точке 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Расстояние 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между точками 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и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равно 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1 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Найти отношение заряда частицы к ее массе.</a:t>
            </a:r>
          </a:p>
        </p:txBody>
      </p:sp>
    </p:spTree>
    <p:extLst>
      <p:ext uri="{BB962C8B-B14F-4D97-AF65-F5344CB8AC3E}">
        <p14:creationId xmlns:p14="http://schemas.microsoft.com/office/powerpoint/2010/main" val="3272015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3177" y="0"/>
            <a:ext cx="8784976" cy="194421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Две параллельные металлические пластины, расстояние между которыми 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d = 40,0 мм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а площадь каждой пластины 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S = 200 см</a:t>
            </a:r>
            <a:r>
              <a:rPr lang="ru-RU" sz="2000" b="1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помещены в поток проводящей жидкости (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ρ = 100 мОм × 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). Скорость потока жидкости, модуль которой 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v = 100 м/с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направлена параллельно плоскости пластин. Пластины находятся в однородном магнитном поле, направленном перпендикулярно скорости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жидкости.</a:t>
            </a:r>
            <a:r>
              <a:rPr lang="ru-RU" sz="2000" dirty="0"/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Модуль индукции магнитного поля 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B = 300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мТл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Пластины замкнули на резистор сопротивлением 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R = 2,80 Ом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Какая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мощность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тока будет при этом выделяться в резисторе?</a:t>
            </a:r>
          </a:p>
        </p:txBody>
      </p:sp>
      <p:pic>
        <p:nvPicPr>
          <p:cNvPr id="10242" name="Picture 2" descr="http://fizportal.ru/z/test-2010-b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5665" y="2909619"/>
            <a:ext cx="4538335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0596" y="2492896"/>
                <a:ext cx="8913892" cy="51356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400" b="1" dirty="0" smtClean="0">
                    <a:latin typeface="Times New Roman" pitchFamily="18" charset="0"/>
                    <a:cs typeface="Times New Roman" pitchFamily="18" charset="0"/>
                  </a:rPr>
                  <a:t>Решение:</a:t>
                </a:r>
              </a:p>
              <a:p>
                <a:r>
                  <a:rPr lang="ru-RU" sz="3200" b="1" dirty="0" smtClean="0">
                    <a:latin typeface="Times New Roman" pitchFamily="18" charset="0"/>
                    <a:cs typeface="Times New Roman" pitchFamily="18" charset="0"/>
                  </a:rPr>
                  <a:t>Р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 smtClean="0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3200" b="1" dirty="0">
                            <a:latin typeface="Times New Roman" pitchFamily="18" charset="0"/>
                            <a:cs typeface="Times New Roman" pitchFamily="18" charset="0"/>
                          </a:rPr>
                          <m:t>I</m:t>
                        </m:r>
                      </m:e>
                      <m:sup>
                        <m:r>
                          <a:rPr lang="en-US" sz="3200" b="1" i="1" smtClean="0"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3200" b="1" dirty="0" smtClean="0">
                    <a:latin typeface="Times New Roman" pitchFamily="18" charset="0"/>
                    <a:cs typeface="Times New Roman" pitchFamily="18" charset="0"/>
                  </a:rPr>
                  <a:t>R</a:t>
                </a:r>
              </a:p>
              <a:p>
                <a:r>
                  <a:rPr lang="en-US" sz="3200" b="1" dirty="0" smtClean="0">
                    <a:latin typeface="Times New Roman" pitchFamily="18" charset="0"/>
                    <a:cs typeface="Times New Roman" pitchFamily="18" charset="0"/>
                  </a:rPr>
                  <a:t>I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latin typeface="Cambria Math"/>
                            <a:cs typeface="Times New Roman" pitchFamily="18" charset="0"/>
                          </a:rPr>
                          <m:t>𝑼</m:t>
                        </m:r>
                      </m:num>
                      <m:den>
                        <m:r>
                          <a:rPr lang="en-US" sz="3200" b="1" i="1" smtClean="0">
                            <a:latin typeface="Cambria Math"/>
                            <a:cs typeface="Times New Roman" pitchFamily="18" charset="0"/>
                          </a:rPr>
                          <m:t>𝑹</m:t>
                        </m:r>
                        <m:r>
                          <a:rPr lang="en-US" sz="3200" b="1" i="1" smtClean="0">
                            <a:latin typeface="Cambria Math"/>
                            <a:cs typeface="Times New Roman" pitchFamily="18" charset="0"/>
                          </a:rPr>
                          <m:t>+</m:t>
                        </m:r>
                        <m:r>
                          <a:rPr lang="en-US" sz="3200" b="1" i="1" smtClean="0">
                            <a:latin typeface="Cambria Math"/>
                            <a:cs typeface="Times New Roman" pitchFamily="18" charset="0"/>
                          </a:rPr>
                          <m:t>𝒓</m:t>
                        </m:r>
                      </m:den>
                    </m:f>
                  </m:oMath>
                </a14:m>
                <a:r>
                  <a:rPr lang="en-US" sz="3200" b="1" dirty="0" smtClean="0">
                    <a:latin typeface="Times New Roman" pitchFamily="18" charset="0"/>
                    <a:cs typeface="Times New Roman" pitchFamily="18" charset="0"/>
                  </a:rPr>
                  <a:t>        r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l-GR" sz="3200" b="1" i="1" smtClean="0">
                            <a:latin typeface="Cambria Math"/>
                            <a:cs typeface="Times New Roman" pitchFamily="18" charset="0"/>
                          </a:rPr>
                          <m:t>ρ</m:t>
                        </m:r>
                        <m:r>
                          <a:rPr lang="en-US" sz="3200" b="1" i="1" smtClean="0">
                            <a:latin typeface="Cambria Math"/>
                            <a:cs typeface="Times New Roman" pitchFamily="18" charset="0"/>
                          </a:rPr>
                          <m:t>𝒅</m:t>
                        </m:r>
                      </m:num>
                      <m:den>
                        <m:r>
                          <a:rPr lang="en-US" sz="3200" b="1" i="1">
                            <a:latin typeface="Cambria Math"/>
                            <a:cs typeface="Times New Roman" pitchFamily="18" charset="0"/>
                          </a:rPr>
                          <m:t>𝑺</m:t>
                        </m:r>
                      </m:den>
                    </m:f>
                  </m:oMath>
                </a14:m>
                <a:endParaRPr lang="en-US" sz="3200" b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3200" b="1" dirty="0" err="1" smtClean="0">
                    <a:latin typeface="Times New Roman" pitchFamily="18" charset="0"/>
                    <a:cs typeface="Times New Roman" pitchFamily="18" charset="0"/>
                  </a:rPr>
                  <a:t>evB</a:t>
                </a:r>
                <a:r>
                  <a:rPr lang="en-US" sz="3200" b="1" dirty="0" smtClean="0">
                    <a:latin typeface="Times New Roman" pitchFamily="18" charset="0"/>
                    <a:cs typeface="Times New Roman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latin typeface="Cambria Math"/>
                            <a:cs typeface="Times New Roman" pitchFamily="18" charset="0"/>
                          </a:rPr>
                          <m:t>𝑼𝒆</m:t>
                        </m:r>
                      </m:num>
                      <m:den>
                        <m:r>
                          <a:rPr lang="en-US" sz="3200" b="1" i="1" smtClean="0">
                            <a:latin typeface="Cambria Math"/>
                            <a:cs typeface="Times New Roman" pitchFamily="18" charset="0"/>
                          </a:rPr>
                          <m:t>𝒅</m:t>
                        </m:r>
                      </m:den>
                    </m:f>
                  </m:oMath>
                </a14:m>
                <a:r>
                  <a:rPr lang="en-US" sz="32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 dirty="0" smtClean="0">
                        <a:latin typeface="Cambria Math"/>
                        <a:ea typeface="Cambria Math"/>
                        <a:cs typeface="Times New Roman" pitchFamily="18" charset="0"/>
                      </a:rPr>
                      <m:t>→</m:t>
                    </m:r>
                  </m:oMath>
                </a14:m>
                <a:r>
                  <a:rPr lang="en-US" sz="3200" b="1" dirty="0" smtClean="0">
                    <a:latin typeface="Times New Roman" pitchFamily="18" charset="0"/>
                    <a:cs typeface="Times New Roman" pitchFamily="18" charset="0"/>
                  </a:rPr>
                  <a:t> U =</a:t>
                </a:r>
                <a:r>
                  <a:rPr lang="en-US" sz="3200" b="1" dirty="0" err="1" smtClean="0">
                    <a:latin typeface="Times New Roman" pitchFamily="18" charset="0"/>
                    <a:cs typeface="Times New Roman" pitchFamily="18" charset="0"/>
                  </a:rPr>
                  <a:t>vBd</a:t>
                </a:r>
                <a:endParaRPr lang="en-US" sz="3200" b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ru-RU" sz="3200" b="1" dirty="0">
                    <a:latin typeface="Times New Roman" pitchFamily="18" charset="0"/>
                    <a:cs typeface="Times New Roman" pitchFamily="18" charset="0"/>
                  </a:rPr>
                  <a:t>Р = </a:t>
                </a:r>
                <a:r>
                  <a:rPr lang="en-US" sz="3200" b="1" dirty="0" smtClean="0">
                    <a:latin typeface="Times New Roman" pitchFamily="18" charset="0"/>
                    <a:cs typeface="Times New Roman" pitchFamily="18" charset="0"/>
                  </a:rPr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en-US" sz="3200" b="1" i="1">
                                <a:latin typeface="Cambria Math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3200" b="1" dirty="0">
                                <a:latin typeface="Times New Roman" pitchFamily="18" charset="0"/>
                                <a:cs typeface="Times New Roman" pitchFamily="18" charset="0"/>
                              </a:rPr>
                              <m:t>vBd</m:t>
                            </m:r>
                            <m:r>
                              <m:rPr>
                                <m:nor/>
                              </m:rPr>
                              <a:rPr lang="en-US" sz="3200" b="1" dirty="0">
                                <a:latin typeface="Times New Roman" pitchFamily="18" charset="0"/>
                                <a:cs typeface="Times New Roman" pitchFamily="18" charset="0"/>
                              </a:rPr>
                              <m:t> </m:t>
                            </m:r>
                          </m:num>
                          <m:den>
                            <m:r>
                              <a:rPr lang="en-US" sz="3200" b="1" i="1">
                                <a:latin typeface="Cambria Math"/>
                                <a:cs typeface="Times New Roman" pitchFamily="18" charset="0"/>
                              </a:rPr>
                              <m:t>𝑹</m:t>
                            </m:r>
                            <m:r>
                              <a:rPr lang="en-US" sz="3200" b="1" i="1">
                                <a:latin typeface="Cambria Math"/>
                                <a:cs typeface="Times New Roman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3200" b="1" i="1">
                                    <a:latin typeface="Cambria Math"/>
                                    <a:cs typeface="Times New Roman" pitchFamily="18" charset="0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sty m:val="p"/>
                                  </m:rPr>
                                  <a:rPr lang="el-GR" sz="3200" b="1" i="1">
                                    <a:latin typeface="Cambria Math"/>
                                    <a:cs typeface="Times New Roman" pitchFamily="18" charset="0"/>
                                  </a:rPr>
                                  <m:t>ρ</m:t>
                                </m:r>
                                <m:r>
                                  <a:rPr lang="en-US" sz="3200" b="1" i="1">
                                    <a:latin typeface="Cambria Math"/>
                                    <a:cs typeface="Times New Roman" pitchFamily="18" charset="0"/>
                                  </a:rPr>
                                  <m:t>𝒅</m:t>
                                </m:r>
                              </m:num>
                              <m:den>
                                <m:r>
                                  <a:rPr lang="en-US" sz="3200" b="1" i="1">
                                    <a:latin typeface="Cambria Math"/>
                                    <a:cs typeface="Times New Roman" pitchFamily="18" charset="0"/>
                                  </a:rPr>
                                  <m:t>𝑺</m:t>
                                </m:r>
                              </m:den>
                            </m:f>
                          </m:den>
                        </m:f>
                        <m:r>
                          <a:rPr lang="en-US" sz="3200" b="1" i="1" smtClean="0">
                            <a:latin typeface="Cambria Math"/>
                            <a:cs typeface="Times New Roman" pitchFamily="18" charset="0"/>
                          </a:rPr>
                          <m:t>)</m:t>
                        </m:r>
                      </m:e>
                      <m:sup>
                        <m:r>
                          <a:rPr lang="en-US" sz="3200" b="1" i="1"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3200" b="1" dirty="0" smtClean="0">
                    <a:latin typeface="Times New Roman" pitchFamily="18" charset="0"/>
                    <a:cs typeface="Times New Roman" pitchFamily="18" charset="0"/>
                  </a:rPr>
                  <a:t>R =</a:t>
                </a:r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en-US" sz="3200" b="1" i="1">
                                <a:latin typeface="Cambria Math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3200" b="1" dirty="0">
                                <a:latin typeface="Times New Roman" pitchFamily="18" charset="0"/>
                                <a:cs typeface="Times New Roman" pitchFamily="18" charset="0"/>
                              </a:rPr>
                              <m:t>vBd</m:t>
                            </m:r>
                            <m:r>
                              <a:rPr lang="en-US" sz="3200" b="1" i="1">
                                <a:latin typeface="Cambria Math"/>
                                <a:cs typeface="Times New Roman" pitchFamily="18" charset="0"/>
                              </a:rPr>
                              <m:t>𝑺</m:t>
                            </m:r>
                          </m:num>
                          <m:den>
                            <m:r>
                              <a:rPr lang="en-US" sz="3200" b="1" i="1">
                                <a:latin typeface="Cambria Math"/>
                                <a:cs typeface="Times New Roman" pitchFamily="18" charset="0"/>
                              </a:rPr>
                              <m:t>𝑺𝑹</m:t>
                            </m:r>
                            <m:r>
                              <a:rPr lang="en-US" sz="3200" b="1" i="1">
                                <a:latin typeface="Cambria Math"/>
                                <a:cs typeface="Times New Roman" pitchFamily="18" charset="0"/>
                              </a:rPr>
                              <m:t>+</m:t>
                            </m:r>
                            <m:r>
                              <m:rPr>
                                <m:sty m:val="p"/>
                              </m:rPr>
                              <a:rPr lang="el-GR" sz="3200" b="1" i="1">
                                <a:latin typeface="Cambria Math"/>
                                <a:cs typeface="Times New Roman" pitchFamily="18" charset="0"/>
                              </a:rPr>
                              <m:t>ρ</m:t>
                            </m:r>
                            <m:r>
                              <a:rPr lang="en-US" sz="3200" b="1" i="1">
                                <a:latin typeface="Cambria Math"/>
                                <a:cs typeface="Times New Roman" pitchFamily="18" charset="0"/>
                              </a:rPr>
                              <m:t>𝒅</m:t>
                            </m:r>
                          </m:den>
                        </m:f>
                        <m:r>
                          <a:rPr lang="en-US" sz="3200" b="1" i="1">
                            <a:latin typeface="Cambria Math"/>
                            <a:cs typeface="Times New Roman" pitchFamily="18" charset="0"/>
                          </a:rPr>
                          <m:t>)</m:t>
                        </m:r>
                      </m:e>
                      <m:sup>
                        <m:r>
                          <a:rPr lang="en-US" sz="3200" b="1" i="1"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R</a:t>
                </a:r>
              </a:p>
              <a:p>
                <a:r>
                  <a:rPr lang="en-US" sz="3200" b="1" dirty="0" smtClean="0">
                    <a:latin typeface="Times New Roman" pitchFamily="18" charset="0"/>
                    <a:cs typeface="Times New Roman" pitchFamily="18" charset="0"/>
                  </a:rPr>
                  <a:t>P= </a:t>
                </a:r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en-US" sz="3200" b="1" i="1">
                                <a:latin typeface="Cambria Math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3200" b="1" dirty="0">
                                <a:latin typeface="Times New Roman" pitchFamily="18" charset="0"/>
                                <a:cs typeface="Times New Roman" pitchFamily="18" charset="0"/>
                              </a:rPr>
                              <m:t>vBd</m:t>
                            </m:r>
                            <m:r>
                              <a:rPr lang="en-US" sz="3200" b="1" i="1">
                                <a:latin typeface="Cambria Math"/>
                                <a:cs typeface="Times New Roman" pitchFamily="18" charset="0"/>
                              </a:rPr>
                              <m:t>𝑺</m:t>
                            </m:r>
                          </m:num>
                          <m:den>
                            <m:r>
                              <a:rPr lang="en-US" sz="3200" b="1" i="1">
                                <a:latin typeface="Cambria Math"/>
                                <a:cs typeface="Times New Roman" pitchFamily="18" charset="0"/>
                              </a:rPr>
                              <m:t>𝑺𝑹</m:t>
                            </m:r>
                            <m:r>
                              <a:rPr lang="en-US" sz="3200" b="1" i="1">
                                <a:latin typeface="Cambria Math"/>
                                <a:cs typeface="Times New Roman" pitchFamily="18" charset="0"/>
                              </a:rPr>
                              <m:t>+</m:t>
                            </m:r>
                            <m:r>
                              <m:rPr>
                                <m:sty m:val="p"/>
                              </m:rPr>
                              <a:rPr lang="el-GR" sz="3200" b="1" i="1">
                                <a:latin typeface="Cambria Math"/>
                                <a:cs typeface="Times New Roman" pitchFamily="18" charset="0"/>
                              </a:rPr>
                              <m:t>ρ</m:t>
                            </m:r>
                            <m:r>
                              <a:rPr lang="en-US" sz="3200" b="1" i="1">
                                <a:latin typeface="Cambria Math"/>
                                <a:cs typeface="Times New Roman" pitchFamily="18" charset="0"/>
                              </a:rPr>
                              <m:t>𝒅</m:t>
                            </m:r>
                          </m:den>
                        </m:f>
                        <m:r>
                          <a:rPr lang="en-US" sz="3200" b="1" i="1">
                            <a:latin typeface="Cambria Math"/>
                            <a:cs typeface="Times New Roman" pitchFamily="18" charset="0"/>
                          </a:rPr>
                          <m:t>)</m:t>
                        </m:r>
                      </m:e>
                      <m:sup>
                        <m:r>
                          <a:rPr lang="en-US" sz="3200" b="1" i="1"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3200" b="1" dirty="0" smtClean="0">
                    <a:latin typeface="Times New Roman" pitchFamily="18" charset="0"/>
                    <a:cs typeface="Times New Roman" pitchFamily="18" charset="0"/>
                  </a:rPr>
                  <a:t>R=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b="1" i="0" dirty="0" smtClean="0">
                            <a:latin typeface="Times New Roman" pitchFamily="18" charset="0"/>
                            <a:cs typeface="Times New Roman" pitchFamily="18" charset="0"/>
                          </a:rPr>
                          <m:t>100</m:t>
                        </m:r>
                        <m:r>
                          <a:rPr lang="ru-RU" sz="3200" b="1" i="1" dirty="0" smtClean="0">
                            <a:latin typeface="Cambria Math"/>
                            <a:cs typeface="Times New Roman" pitchFamily="18" charset="0"/>
                          </a:rPr>
                          <m:t>∙</m:t>
                        </m:r>
                        <m:r>
                          <m:rPr>
                            <m:nor/>
                          </m:rPr>
                          <a:rPr lang="ru-RU" sz="3200" b="1" i="0" dirty="0" smtClean="0">
                            <a:latin typeface="Times New Roman" pitchFamily="18" charset="0"/>
                            <a:cs typeface="Times New Roman" pitchFamily="18" charset="0"/>
                          </a:rPr>
                          <m:t>0,3</m:t>
                        </m:r>
                        <m:r>
                          <a:rPr lang="ru-RU" sz="3200" b="1" i="1" dirty="0">
                            <a:latin typeface="Cambria Math"/>
                            <a:cs typeface="Times New Roman" pitchFamily="18" charset="0"/>
                          </a:rPr>
                          <m:t>∙</m:t>
                        </m:r>
                        <m:r>
                          <m:rPr>
                            <m:nor/>
                          </m:rPr>
                          <a:rPr lang="ru-RU" sz="3200" b="1" i="0" dirty="0" smtClean="0">
                            <a:latin typeface="Times New Roman" pitchFamily="18" charset="0"/>
                            <a:cs typeface="Times New Roman" pitchFamily="18" charset="0"/>
                          </a:rPr>
                          <m:t>0,04 </m:t>
                        </m:r>
                        <m:r>
                          <a:rPr lang="ru-RU" sz="3200" b="1" i="1" dirty="0" smtClean="0">
                            <a:latin typeface="Cambria Math"/>
                            <a:cs typeface="Times New Roman" pitchFamily="18" charset="0"/>
                          </a:rPr>
                          <m:t>∙</m:t>
                        </m:r>
                        <m:r>
                          <m:rPr>
                            <m:nor/>
                          </m:rPr>
                          <a:rPr lang="ru-RU" sz="3200" b="1" i="0" dirty="0" smtClean="0">
                            <a:latin typeface="Times New Roman" pitchFamily="18" charset="0"/>
                            <a:cs typeface="Times New Roman" pitchFamily="18" charset="0"/>
                          </a:rPr>
                          <m:t>0,02</m:t>
                        </m:r>
                      </m:num>
                      <m:den>
                        <m:r>
                          <m:rPr>
                            <m:nor/>
                          </m:rPr>
                          <a:rPr lang="ru-RU" sz="3200" b="1" dirty="0">
                            <a:latin typeface="Times New Roman" pitchFamily="18" charset="0"/>
                            <a:cs typeface="Times New Roman" pitchFamily="18" charset="0"/>
                          </a:rPr>
                          <m:t>0,02</m:t>
                        </m:r>
                        <m:r>
                          <a:rPr lang="ru-RU" sz="3200" b="1" i="1" dirty="0" smtClean="0">
                            <a:latin typeface="Cambria Math"/>
                            <a:cs typeface="Times New Roman" pitchFamily="18" charset="0"/>
                          </a:rPr>
                          <m:t>∙</m:t>
                        </m:r>
                        <m:r>
                          <m:rPr>
                            <m:nor/>
                          </m:rPr>
                          <a:rPr lang="ru-RU" sz="3200" b="1" i="0" dirty="0" smtClean="0">
                            <a:latin typeface="Times New Roman" pitchFamily="18" charset="0"/>
                            <a:cs typeface="Times New Roman" pitchFamily="18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ru-RU" sz="3200" b="1" dirty="0">
                            <a:latin typeface="Times New Roman" pitchFamily="18" charset="0"/>
                            <a:cs typeface="Times New Roman" pitchFamily="18" charset="0"/>
                          </a:rPr>
                          <m:t>,</m:t>
                        </m:r>
                        <m:r>
                          <m:rPr>
                            <m:nor/>
                          </m:rPr>
                          <a:rPr lang="ru-RU" sz="3200" b="1" i="0" dirty="0" smtClean="0">
                            <a:latin typeface="Times New Roman" pitchFamily="18" charset="0"/>
                            <a:cs typeface="Times New Roman" pitchFamily="18" charset="0"/>
                          </a:rPr>
                          <m:t>8+0,1</m:t>
                        </m:r>
                        <m:r>
                          <a:rPr lang="ru-RU" sz="3200" b="1" i="1" dirty="0" smtClean="0">
                            <a:latin typeface="Cambria Math"/>
                            <a:cs typeface="Times New Roman" pitchFamily="18" charset="0"/>
                          </a:rPr>
                          <m:t>∙</m:t>
                        </m:r>
                        <m:r>
                          <m:rPr>
                            <m:nor/>
                          </m:rPr>
                          <a:rPr lang="ru-RU" sz="3200" b="1" i="0" dirty="0" smtClean="0">
                            <a:latin typeface="Times New Roman" pitchFamily="18" charset="0"/>
                            <a:cs typeface="Times New Roman" pitchFamily="18" charset="0"/>
                          </a:rPr>
                          <m:t>0,04</m:t>
                        </m:r>
                      </m:den>
                    </m:f>
                  </m:oMath>
                </a14:m>
                <a:r>
                  <a:rPr lang="ru-RU" sz="3200" b="1" dirty="0" smtClean="0">
                    <a:latin typeface="Times New Roman" pitchFamily="18" charset="0"/>
                    <a:cs typeface="Times New Roman" pitchFamily="18" charset="0"/>
                  </a:rPr>
                  <a:t>)</a:t>
                </a:r>
                <a:r>
                  <a:rPr lang="ru-RU" sz="3200" b="1" baseline="30000" dirty="0">
                    <a:latin typeface="Times New Roman" pitchFamily="18" charset="0"/>
                    <a:cs typeface="Times New Roman" pitchFamily="18" charset="0"/>
                  </a:rPr>
                  <a:t> 2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ru-RU" sz="3200" b="1" dirty="0">
                        <a:latin typeface="Times New Roman" pitchFamily="18" charset="0"/>
                        <a:cs typeface="Times New Roman" pitchFamily="18" charset="0"/>
                      </a:rPr>
                      <m:t>2,8</m:t>
                    </m:r>
                  </m:oMath>
                </a14:m>
                <a:r>
                  <a:rPr lang="ru-RU" sz="3200" b="1" dirty="0" smtClean="0">
                    <a:latin typeface="Times New Roman" pitchFamily="18" charset="0"/>
                    <a:cs typeface="Times New Roman" pitchFamily="18" charset="0"/>
                  </a:rPr>
                  <a:t>= </a:t>
                </a:r>
                <a:r>
                  <a:rPr lang="ru-RU" sz="32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0,448(Вт)</a:t>
                </a:r>
                <a:endParaRPr lang="en-US" sz="3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endParaRPr lang="ru-RU" sz="3200" b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ru-RU" sz="24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96" y="2492896"/>
                <a:ext cx="8913892" cy="5135637"/>
              </a:xfrm>
              <a:prstGeom prst="rect">
                <a:avLst/>
              </a:prstGeom>
              <a:blipFill rotWithShape="1">
                <a:blip r:embed="rId3"/>
                <a:stretch>
                  <a:fillRect l="-1709" t="-95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87563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35527"/>
            <a:ext cx="9252520" cy="24573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2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Две частицы массами </a:t>
            </a:r>
            <a:r>
              <a:rPr lang="ru-RU" sz="22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200" b="1" baseline="-250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2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= m</a:t>
            </a:r>
            <a:r>
              <a:rPr lang="ru-RU" sz="2200" b="1" baseline="-250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2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= 0,400 × 10</a:t>
            </a:r>
            <a:r>
              <a:rPr lang="ru-RU" sz="2200" b="1" baseline="300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−12</a:t>
            </a:r>
            <a:r>
              <a:rPr lang="ru-RU" sz="22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кг</a:t>
            </a:r>
            <a:r>
              <a:rPr lang="ru-RU" sz="22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заряды которых </a:t>
            </a:r>
            <a:r>
              <a:rPr lang="ru-RU" sz="22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2200" b="1" baseline="-250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2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= q</a:t>
            </a:r>
            <a:r>
              <a:rPr lang="ru-RU" sz="2200" b="1" baseline="-250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2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= 1,00 × 10</a:t>
            </a:r>
            <a:r>
              <a:rPr lang="ru-RU" sz="2200" b="1" baseline="300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−10</a:t>
            </a:r>
            <a:r>
              <a:rPr lang="ru-RU" sz="22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Кл</a:t>
            </a:r>
            <a:r>
              <a:rPr lang="ru-RU" sz="22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движутся в вакууме в однородном магнитном поле, индукция </a:t>
            </a:r>
            <a:r>
              <a:rPr lang="ru-RU" sz="22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2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которого перпендикулярна их скоростям. Расстояние </a:t>
            </a:r>
            <a:r>
              <a:rPr lang="ru-RU" sz="22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ru-RU" sz="22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= 100 см</a:t>
            </a:r>
            <a:r>
              <a:rPr lang="ru-RU" sz="22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между частицами остается постоянным. Модули скоростей частиц </a:t>
            </a:r>
            <a:r>
              <a:rPr lang="ru-RU" sz="22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200" b="1" baseline="-250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2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= v</a:t>
            </a:r>
            <a:r>
              <a:rPr lang="ru-RU" sz="2200" b="1" baseline="-250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2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= 50,0 м/с</a:t>
            </a:r>
            <a:r>
              <a:rPr lang="ru-RU" sz="22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а их направления противоположны в любой момент времени. Пренебрегая влиянием магнитного поля, создаваемого частицами, определите индукции </a:t>
            </a:r>
            <a:r>
              <a:rPr lang="ru-RU" sz="22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2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магнитного поля.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-4046" y="2420888"/>
                <a:ext cx="4461931" cy="38466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b="1" dirty="0" smtClean="0">
                    <a:latin typeface="Times New Roman" pitchFamily="18" charset="0"/>
                    <a:cs typeface="Times New Roman" pitchFamily="18" charset="0"/>
                  </a:rPr>
                  <a:t>Решение: </a:t>
                </a:r>
                <a:r>
                  <a:rPr lang="ru-RU" sz="2000" dirty="0" smtClean="0">
                    <a:latin typeface="Times New Roman" pitchFamily="18" charset="0"/>
                    <a:cs typeface="Times New Roman" pitchFamily="18" charset="0"/>
                  </a:rPr>
                  <a:t>По </a:t>
                </a:r>
                <a:r>
                  <a:rPr lang="ru-RU" sz="2000" dirty="0">
                    <a:latin typeface="Times New Roman" pitchFamily="18" charset="0"/>
                    <a:cs typeface="Times New Roman" pitchFamily="18" charset="0"/>
                  </a:rPr>
                  <a:t>условию задачи расстояние между </a:t>
                </a:r>
                <a:r>
                  <a:rPr lang="ru-RU" sz="2000" dirty="0" smtClean="0">
                    <a:latin typeface="Times New Roman" pitchFamily="18" charset="0"/>
                    <a:cs typeface="Times New Roman" pitchFamily="18" charset="0"/>
                  </a:rPr>
                  <a:t>частицами</a:t>
                </a:r>
              </a:p>
              <a:p>
                <a:r>
                  <a:rPr lang="ru-RU" sz="2000" dirty="0">
                    <a:latin typeface="Times New Roman" pitchFamily="18" charset="0"/>
                    <a:cs typeface="Times New Roman" pitchFamily="18" charset="0"/>
                  </a:rPr>
                  <a:t> </a:t>
                </a:r>
                <a:r>
                  <a:rPr lang="ru-RU" sz="2000" b="1" dirty="0">
                    <a:latin typeface="Times New Roman" pitchFamily="18" charset="0"/>
                    <a:cs typeface="Times New Roman" pitchFamily="18" charset="0"/>
                  </a:rPr>
                  <a:t>l = 100 см</a:t>
                </a:r>
                <a:r>
                  <a:rPr lang="ru-RU" sz="2000" dirty="0">
                    <a:latin typeface="Times New Roman" pitchFamily="18" charset="0"/>
                    <a:cs typeface="Times New Roman" pitchFamily="18" charset="0"/>
                  </a:rPr>
                  <a:t> сохраняется постоянным, а вектора скоростей все время противоположны, следовательно, частицы движутся по окружности радиусом </a:t>
                </a:r>
                <a:r>
                  <a:rPr lang="ru-RU" sz="2000" b="1" dirty="0">
                    <a:latin typeface="Times New Roman" pitchFamily="18" charset="0"/>
                    <a:cs typeface="Times New Roman" pitchFamily="18" charset="0"/>
                  </a:rPr>
                  <a:t>R = </a:t>
                </a:r>
                <a:r>
                  <a:rPr lang="ru-RU" sz="2000" b="1" i="1" dirty="0">
                    <a:latin typeface="Times New Roman" pitchFamily="18" charset="0"/>
                    <a:cs typeface="Times New Roman" pitchFamily="18" charset="0"/>
                  </a:rPr>
                  <a:t>l</a:t>
                </a:r>
                <a:r>
                  <a:rPr lang="ru-RU" sz="2000" b="1" dirty="0">
                    <a:latin typeface="Times New Roman" pitchFamily="18" charset="0"/>
                    <a:cs typeface="Times New Roman" pitchFamily="18" charset="0"/>
                  </a:rPr>
                  <a:t>/2</a:t>
                </a:r>
                <a:r>
                  <a:rPr lang="ru-RU" sz="2000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r>
                  <a:rPr lang="en-US" sz="3600" b="1" dirty="0" smtClean="0">
                    <a:latin typeface="Times New Roman" pitchFamily="18" charset="0"/>
                    <a:cs typeface="Times New Roman" pitchFamily="18" charset="0"/>
                  </a:rPr>
                  <a:t>ma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1" i="1" smtClean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3600" b="1" i="1" smtClean="0">
                            <a:latin typeface="Cambria Math"/>
                            <a:cs typeface="Times New Roman" pitchFamily="18" charset="0"/>
                          </a:rPr>
                          <m:t>𝑭</m:t>
                        </m:r>
                      </m:e>
                      <m:sub>
                        <m:r>
                          <a:rPr lang="ru-RU" sz="3600" b="1" i="1" smtClean="0">
                            <a:latin typeface="Cambria Math"/>
                            <a:cs typeface="Times New Roman" pitchFamily="18" charset="0"/>
                          </a:rPr>
                          <m:t>л</m:t>
                        </m:r>
                      </m:sub>
                    </m:sSub>
                    <m:r>
                      <a:rPr lang="en-US" sz="3600" b="1" i="1" smtClean="0">
                        <a:latin typeface="Cambria Math"/>
                        <a:cs typeface="Times New Roman" pitchFamily="18" charset="0"/>
                      </a:rPr>
                      <m:t>+</m:t>
                    </m:r>
                    <m:sSub>
                      <m:sSubPr>
                        <m:ctrlPr>
                          <a:rPr lang="en-US" sz="3600" b="1" i="1" smtClean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3600" b="1" i="1" smtClean="0">
                            <a:latin typeface="Cambria Math"/>
                            <a:cs typeface="Times New Roman" pitchFamily="18" charset="0"/>
                          </a:rPr>
                          <m:t>𝑭</m:t>
                        </m:r>
                      </m:e>
                      <m:sub>
                        <m:r>
                          <a:rPr lang="ru-RU" sz="3600" b="1" i="1" smtClean="0">
                            <a:latin typeface="Cambria Math"/>
                            <a:cs typeface="Times New Roman" pitchFamily="18" charset="0"/>
                          </a:rPr>
                          <m:t>кул</m:t>
                        </m:r>
                      </m:sub>
                    </m:sSub>
                  </m:oMath>
                </a14:m>
                <a:r>
                  <a:rPr lang="en-US" sz="36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ru-RU" sz="3600" b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ru-RU" sz="2400" b="1" dirty="0" smtClean="0">
                    <a:latin typeface="Times New Roman" pitchFamily="18" charset="0"/>
                    <a:cs typeface="Times New Roman" pitchFamily="18" charset="0"/>
                  </a:rPr>
                  <a:t>О</a:t>
                </a:r>
                <a:r>
                  <a:rPr lang="en-US" sz="2400" b="1" dirty="0" smtClean="0"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ru-RU" sz="2400" b="1" dirty="0" smtClean="0">
                    <a:latin typeface="Times New Roman" pitchFamily="18" charset="0"/>
                    <a:cs typeface="Times New Roman" pitchFamily="18" charset="0"/>
                  </a:rPr>
                  <a:t>: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400" b="1" dirty="0" smtClean="0">
                    <a:latin typeface="Times New Roman" pitchFamily="18" charset="0"/>
                    <a:cs typeface="Times New Roman" pitchFamily="18" charset="0"/>
                  </a:rPr>
                  <a:t>- </a:t>
                </a:r>
                <a:r>
                  <a:rPr lang="en-US" sz="2400" b="1" dirty="0" smtClean="0">
                    <a:latin typeface="Times New Roman" pitchFamily="18" charset="0"/>
                    <a:cs typeface="Times New Roman" pitchFamily="18" charset="0"/>
                  </a:rPr>
                  <a:t>ma 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2400" b="1" i="1"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latin typeface="Cambria Math"/>
                                <a:cs typeface="Times New Roman" pitchFamily="18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ru-RU" sz="2400" b="1" i="1">
                                <a:latin typeface="Cambria Math"/>
                                <a:cs typeface="Times New Roman" pitchFamily="18" charset="0"/>
                              </a:rPr>
                              <m:t>кул</m:t>
                            </m:r>
                          </m:sub>
                        </m:sSub>
                        <m:r>
                          <a:rPr lang="ru-RU" sz="2400" b="1" i="1" smtClean="0">
                            <a:latin typeface="Cambria Math"/>
                            <a:cs typeface="Times New Roman" pitchFamily="18" charset="0"/>
                          </a:rPr>
                          <m:t>−</m:t>
                        </m:r>
                        <m:r>
                          <a:rPr lang="en-US" sz="2400" b="1" i="1">
                            <a:latin typeface="Cambria Math"/>
                            <a:cs typeface="Times New Roman" pitchFamily="18" charset="0"/>
                          </a:rPr>
                          <m:t>𝑭</m:t>
                        </m:r>
                      </m:e>
                      <m:sub>
                        <m:r>
                          <a:rPr lang="ru-RU" sz="2400" b="1" i="1">
                            <a:latin typeface="Cambria Math"/>
                            <a:cs typeface="Times New Roman" pitchFamily="18" charset="0"/>
                          </a:rPr>
                          <m:t>л</m:t>
                        </m:r>
                      </m:sub>
                    </m:sSub>
                  </m:oMath>
                </a14:m>
                <a:endParaRPr lang="ru-RU" sz="2400" b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F</a:t>
                </a:r>
                <a:r>
                  <a:rPr lang="ru-RU" sz="2400" b="1" baseline="-25000" dirty="0">
                    <a:latin typeface="Times New Roman" pitchFamily="18" charset="0"/>
                    <a:cs typeface="Times New Roman" pitchFamily="18" charset="0"/>
                  </a:rPr>
                  <a:t>л</a:t>
                </a:r>
                <a:r>
                  <a:rPr lang="ru-RU" sz="2400" b="1" dirty="0">
                    <a:latin typeface="Times New Roman" pitchFamily="18" charset="0"/>
                    <a:cs typeface="Times New Roman" pitchFamily="18" charset="0"/>
                  </a:rPr>
                  <a:t> − 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F</a:t>
                </a:r>
                <a:r>
                  <a:rPr lang="ru-RU" sz="2400" b="1" baseline="-25000" dirty="0" err="1">
                    <a:latin typeface="Times New Roman" pitchFamily="18" charset="0"/>
                    <a:cs typeface="Times New Roman" pitchFamily="18" charset="0"/>
                  </a:rPr>
                  <a:t>кл</a:t>
                </a:r>
                <a:r>
                  <a:rPr lang="ru-RU" sz="2400" b="1" dirty="0">
                    <a:latin typeface="Times New Roman" pitchFamily="18" charset="0"/>
                    <a:cs typeface="Times New Roman" pitchFamily="18" charset="0"/>
                  </a:rPr>
                  <a:t> = </a:t>
                </a:r>
                <a:r>
                  <a:rPr lang="en-US" sz="2400" b="1" dirty="0" err="1">
                    <a:latin typeface="Times New Roman" pitchFamily="18" charset="0"/>
                    <a:cs typeface="Times New Roman" pitchFamily="18" charset="0"/>
                  </a:rPr>
                  <a:t>qvB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−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1" dirty="0">
                            <a:latin typeface="Times New Roman" pitchFamily="18" charset="0"/>
                            <a:cs typeface="Times New Roman" pitchFamily="18" charset="0"/>
                          </a:rPr>
                          <m:t>kqq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1" i="1" dirty="0">
                            <a:latin typeface="Times New Roman" pitchFamily="18" charset="0"/>
                            <a:cs typeface="Times New Roman" pitchFamily="18" charset="0"/>
                          </a:rPr>
                          <m:t>l</m:t>
                        </m:r>
                        <m:r>
                          <m:rPr>
                            <m:nor/>
                          </m:rPr>
                          <a:rPr lang="en-US" sz="2400" b="1" baseline="30000" dirty="0">
                            <a:latin typeface="Times New Roman" pitchFamily="18" charset="0"/>
                            <a:cs typeface="Times New Roman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 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1" dirty="0">
                            <a:latin typeface="Times New Roman" pitchFamily="18" charset="0"/>
                            <a:cs typeface="Times New Roman" pitchFamily="18" charset="0"/>
                          </a:rPr>
                          <m:t>mv</m:t>
                        </m:r>
                        <m:r>
                          <m:rPr>
                            <m:nor/>
                          </m:rPr>
                          <a:rPr lang="en-US" sz="2400" b="1" baseline="30000" dirty="0">
                            <a:latin typeface="Times New Roman" pitchFamily="18" charset="0"/>
                            <a:cs typeface="Times New Roman" pitchFamily="18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1" dirty="0">
                            <a:latin typeface="Times New Roman" pitchFamily="18" charset="0"/>
                            <a:cs typeface="Times New Roman" pitchFamily="18" charset="0"/>
                          </a:rPr>
                          <m:t>R</m:t>
                        </m:r>
                        <m:r>
                          <m:rPr>
                            <m:nor/>
                          </m:rPr>
                          <a:rPr lang="ru-RU" sz="2400" b="1" dirty="0">
                            <a:latin typeface="Times New Roman" pitchFamily="18" charset="0"/>
                            <a:cs typeface="Times New Roman" pitchFamily="18" charset="0"/>
                          </a:rPr>
                          <m:t> </m:t>
                        </m:r>
                      </m:den>
                    </m:f>
                  </m:oMath>
                </a14:m>
                <a:endParaRPr lang="ru-RU" sz="24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046" y="2420888"/>
                <a:ext cx="4461931" cy="3846694"/>
              </a:xfrm>
              <a:prstGeom prst="rect">
                <a:avLst/>
              </a:prstGeom>
              <a:blipFill rotWithShape="1">
                <a:blip r:embed="rId2"/>
                <a:stretch>
                  <a:fillRect l="-4098" t="-792" b="-47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266" name="Picture 2" descr="http://fizportal.ru/k/251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886" y="2420888"/>
            <a:ext cx="4680109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Прямая со стрелкой 5"/>
          <p:cNvCxnSpPr/>
          <p:nvPr/>
        </p:nvCxnSpPr>
        <p:spPr>
          <a:xfrm>
            <a:off x="4572000" y="4293096"/>
            <a:ext cx="4464496" cy="0"/>
          </a:xfrm>
          <a:prstGeom prst="straightConnector1">
            <a:avLst/>
          </a:prstGeom>
          <a:ln w="3810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8679788" y="4272561"/>
            <a:ext cx="467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x</a:t>
            </a:r>
            <a:endParaRPr lang="ru-RU" sz="3600" dirty="0"/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395536" y="4725144"/>
            <a:ext cx="36004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1259632" y="4595727"/>
            <a:ext cx="36004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2267744" y="4581128"/>
            <a:ext cx="36004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3635896" y="5942184"/>
                <a:ext cx="5277664" cy="7833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b="1" dirty="0">
                    <a:latin typeface="Times New Roman" pitchFamily="18" charset="0"/>
                    <a:cs typeface="Times New Roman" pitchFamily="18" charset="0"/>
                  </a:rPr>
                  <a:t>B = </a:t>
                </a:r>
                <a:r>
                  <a:rPr lang="en-US" sz="2800" b="1" dirty="0" smtClean="0">
                    <a:latin typeface="Times New Roman" pitchFamily="18" charset="0"/>
                    <a:cs typeface="Times New Roman" pitchFamily="18" charset="0"/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1" dirty="0">
                            <a:latin typeface="Times New Roman" pitchFamily="18" charset="0"/>
                            <a:cs typeface="Times New Roman" pitchFamily="18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 sz="2800" b="1" dirty="0">
                            <a:latin typeface="Times New Roman" pitchFamily="18" charset="0"/>
                            <a:cs typeface="Times New Roman" pitchFamily="18" charset="0"/>
                          </a:rPr>
                          <m:t>mv</m:t>
                        </m:r>
                        <m:r>
                          <m:rPr>
                            <m:nor/>
                          </m:rPr>
                          <a:rPr lang="en-US" sz="2800" b="1" baseline="30000" dirty="0">
                            <a:latin typeface="Times New Roman" pitchFamily="18" charset="0"/>
                            <a:cs typeface="Times New Roman" pitchFamily="18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1" i="1" dirty="0">
                            <a:latin typeface="Times New Roman" pitchFamily="18" charset="0"/>
                            <a:cs typeface="Times New Roman" pitchFamily="18" charset="0"/>
                          </a:rPr>
                          <m:t>l</m:t>
                        </m:r>
                      </m:den>
                    </m:f>
                  </m:oMath>
                </a14:m>
                <a:r>
                  <a:rPr lang="en-US" sz="2800" b="1" dirty="0">
                    <a:latin typeface="Times New Roman" pitchFamily="18" charset="0"/>
                    <a:cs typeface="Times New Roman" pitchFamily="18" charset="0"/>
                  </a:rPr>
                  <a:t>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dirty="0" smtClean="0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1" dirty="0">
                            <a:latin typeface="Times New Roman" pitchFamily="18" charset="0"/>
                            <a:cs typeface="Times New Roman" pitchFamily="18" charset="0"/>
                          </a:rPr>
                          <m:t>kqq</m:t>
                        </m:r>
                      </m:num>
                      <m:den>
                        <m:r>
                          <a:rPr lang="en-US" sz="2800" b="1" i="1" dirty="0">
                            <a:latin typeface="Cambria Math"/>
                            <a:cs typeface="Times New Roman" pitchFamily="18" charset="0"/>
                          </a:rPr>
                          <m:t>𝒍</m:t>
                        </m:r>
                        <m:r>
                          <m:rPr>
                            <m:nor/>
                          </m:rPr>
                          <a:rPr lang="en-US" sz="2800" b="1" baseline="30000" dirty="0">
                            <a:latin typeface="Times New Roman" pitchFamily="18" charset="0"/>
                            <a:cs typeface="Times New Roman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b="1" dirty="0">
                    <a:latin typeface="Times New Roman" pitchFamily="18" charset="0"/>
                    <a:cs typeface="Times New Roman" pitchFamily="18" charset="0"/>
                  </a:rPr>
                  <a:t>)/(qv</a:t>
                </a:r>
                <a:r>
                  <a:rPr lang="en-US" sz="2800" b="1" dirty="0" smtClean="0">
                    <a:latin typeface="Times New Roman" pitchFamily="18" charset="0"/>
                    <a:cs typeface="Times New Roman" pitchFamily="18" charset="0"/>
                  </a:rPr>
                  <a:t>)</a:t>
                </a:r>
                <a:r>
                  <a:rPr lang="ru-RU" sz="2800" b="1" dirty="0" smtClean="0">
                    <a:latin typeface="Times New Roman" pitchFamily="18" charset="0"/>
                    <a:cs typeface="Times New Roman" pitchFamily="18" charset="0"/>
                  </a:rPr>
                  <a:t>=</a:t>
                </a:r>
                <a:r>
                  <a:rPr lang="ru-RU" sz="2800" b="1" dirty="0"/>
                  <a:t> </a:t>
                </a:r>
                <a:r>
                  <a:rPr lang="ru-RU" sz="2800" b="1" dirty="0">
                    <a:solidFill>
                      <a:srgbClr val="FF0000"/>
                    </a:solidFill>
                  </a:rPr>
                  <a:t>0,418 (Тл)</a:t>
                </a:r>
                <a:endParaRPr lang="ru-RU" sz="28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5896" y="5942184"/>
                <a:ext cx="5277664" cy="783356"/>
              </a:xfrm>
              <a:prstGeom prst="rect">
                <a:avLst/>
              </a:prstGeom>
              <a:blipFill rotWithShape="1">
                <a:blip r:embed="rId4"/>
                <a:stretch>
                  <a:fillRect l="-2309" b="-1015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4954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179512" y="116632"/>
                <a:ext cx="8784976" cy="655272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Экспериментальные исследования показали, что все вещества в большей или меньшей степени обладают магнитными свойствами.</a:t>
                </a:r>
              </a:p>
              <a:p>
                <a:pPr marL="0" indent="0">
                  <a:buNone/>
                </a:pPr>
                <a:r>
                  <a:rPr lang="ru-RU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Физическая величина, показывающая, во сколько раз индукция  магнитного поля в однородной среде отличается по модулю от индукции  магнитного поля в вакууме, называется </a:t>
                </a:r>
                <a:r>
                  <a:rPr lang="ru-RU" b="1" i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магнитной проницаемостью</a:t>
                </a:r>
                <a:r>
                  <a:rPr lang="ru-RU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:</a:t>
                </a:r>
                <a:r>
                  <a:rPr lang="ru-RU" dirty="0">
                    <a:solidFill>
                      <a:srgbClr val="FF0000"/>
                    </a:solidFill>
                  </a:rPr>
                  <a:t> </a:t>
                </a:r>
                <a:endParaRPr lang="ru-RU" dirty="0" smtClean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ru-RU" sz="5800" dirty="0" smtClean="0">
                    <a:latin typeface="Times New Roman" pitchFamily="18" charset="0"/>
                    <a:cs typeface="Times New Roman" pitchFamily="18" charset="0"/>
                  </a:rPr>
                  <a:t>µ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5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sz="5800" b="0" i="1" smtClean="0">
                            <a:latin typeface="Cambria Math"/>
                          </a:rPr>
                          <m:t>В</m:t>
                        </m:r>
                      </m:num>
                      <m:den>
                        <m:sSub>
                          <m:sSubPr>
                            <m:ctrlPr>
                              <a:rPr lang="ru-RU" sz="5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ru-RU" sz="5800" i="1">
                                <a:latin typeface="Cambria Math"/>
                              </a:rPr>
                              <m:t>В</m:t>
                            </m:r>
                          </m:e>
                          <m:sub>
                            <m:r>
                              <a:rPr lang="ru-RU" sz="5800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den>
                    </m:f>
                  </m:oMath>
                </a14:m>
                <a:endParaRPr lang="ru-RU" sz="5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9512" y="116632"/>
                <a:ext cx="8784976" cy="6552728"/>
              </a:xfrm>
              <a:blipFill rotWithShape="1">
                <a:blip r:embed="rId2"/>
                <a:stretch>
                  <a:fillRect l="-3953" t="-1302" r="-249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0738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8640"/>
            <a:ext cx="896448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Магнитные свойства веществ определяются магнитными свойствами атомов или элементарных частиц (электронов, протонов и нейтронов), входящих в состав атомов. В настоящее время установлено, что магнитные свойства протонов и нейтронов почти в 1000 раз слабее магнитных свойств электронов. Поэтому магнитные свойства веществ в основном определяются 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электронами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входящими в состав атомов.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996952"/>
            <a:ext cx="4695825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073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0910"/>
            <a:ext cx="9036496" cy="31249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Одним из важнейших свойств электрона является наличие у него не только электрического, но и собственного магнитного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поля.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Собственное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магнитное поле электрона называют 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спиновым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(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spin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– вращение).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Электрон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создает магнитное поле также и за счет орбитального движения вокруг ядра, которое можно уподобить круговому микротоку. </a:t>
            </a:r>
          </a:p>
        </p:txBody>
      </p:sp>
      <p:pic>
        <p:nvPicPr>
          <p:cNvPr id="2050" name="Picture 2" descr="http://www.securitylab.ru/upload/iblock/65f/65fc11651d784665d13f5038e747f9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284984"/>
            <a:ext cx="6696744" cy="3215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2mb.ru/wp-content/uploads/2010/12/electr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4776" y="2924944"/>
            <a:ext cx="4106376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1301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10146"/>
          </a:xfrm>
        </p:spPr>
        <p:txBody>
          <a:bodyPr/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Магнитные свойства вещества</a:t>
            </a:r>
            <a:endParaRPr lang="ru-RU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8600" y="1575373"/>
            <a:ext cx="4392488" cy="115212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Слабо-магнитные</a:t>
            </a: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32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751512" y="1575373"/>
            <a:ext cx="4392488" cy="115212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Сильные </a:t>
            </a:r>
            <a:endParaRPr lang="ru-RU" sz="32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flipH="1">
            <a:off x="2224844" y="1196752"/>
            <a:ext cx="762980" cy="288032"/>
          </a:xfrm>
          <a:prstGeom prst="straightConnector1">
            <a:avLst/>
          </a:prstGeom>
          <a:ln w="5715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5839036" y="1205136"/>
            <a:ext cx="821196" cy="288032"/>
          </a:xfrm>
          <a:prstGeom prst="straightConnector1">
            <a:avLst/>
          </a:prstGeom>
          <a:ln w="5715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H="1">
            <a:off x="971600" y="2740151"/>
            <a:ext cx="799310" cy="684479"/>
          </a:xfrm>
          <a:prstGeom prst="straightConnector1">
            <a:avLst/>
          </a:prstGeom>
          <a:ln w="5715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3549855" y="2740151"/>
            <a:ext cx="871233" cy="2849089"/>
          </a:xfrm>
          <a:prstGeom prst="straightConnector1">
            <a:avLst/>
          </a:prstGeom>
          <a:ln w="5715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7041722" y="2740151"/>
            <a:ext cx="0" cy="688849"/>
          </a:xfrm>
          <a:prstGeom prst="straightConnector1">
            <a:avLst/>
          </a:prstGeom>
          <a:ln w="5715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Скругленный прямоугольник 14"/>
          <p:cNvSpPr/>
          <p:nvPr/>
        </p:nvSpPr>
        <p:spPr>
          <a:xfrm>
            <a:off x="0" y="3424630"/>
            <a:ext cx="3541821" cy="115649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50000"/>
              </a:lnSpc>
              <a:spcBef>
                <a:spcPts val="600"/>
              </a:spcBef>
            </a:pP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Диамагнетики</a:t>
            </a:r>
          </a:p>
          <a:p>
            <a:pPr algn="ctr">
              <a:lnSpc>
                <a:spcPct val="50000"/>
              </a:lnSpc>
              <a:spcBef>
                <a:spcPts val="600"/>
              </a:spcBef>
            </a:pP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µ</a:t>
            </a:r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&lt; 1</a:t>
            </a:r>
            <a:endParaRPr lang="ru-RU" sz="36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051720" y="5589240"/>
            <a:ext cx="4392488" cy="115212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Парамагнетики</a:t>
            </a:r>
            <a:endParaRPr lang="en-US" sz="3600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ru-RU" sz="36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µ</a:t>
            </a:r>
            <a:r>
              <a:rPr lang="en-US" sz="36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&gt; </a:t>
            </a:r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endParaRPr lang="ru-RU" sz="36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Скругленный прямоугольник 19"/>
              <p:cNvSpPr/>
              <p:nvPr/>
            </p:nvSpPr>
            <p:spPr>
              <a:xfrm>
                <a:off x="4720889" y="3429000"/>
                <a:ext cx="4392488" cy="1152128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spcBef>
                    <a:spcPct val="50000"/>
                  </a:spcBef>
                </a:pPr>
                <a:r>
                  <a:rPr lang="ru-RU" sz="3600" dirty="0">
                    <a:solidFill>
                      <a:schemeClr val="accent2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Ферромагнетики</a:t>
                </a:r>
              </a:p>
              <a:p>
                <a:pPr algn="ctr">
                  <a:lnSpc>
                    <a:spcPct val="50000"/>
                  </a:lnSpc>
                  <a:spcBef>
                    <a:spcPct val="50000"/>
                  </a:spcBef>
                </a:pPr>
                <a:r>
                  <a:rPr lang="ru-RU" sz="3600" dirty="0" smtClean="0">
                    <a:solidFill>
                      <a:schemeClr val="accent2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µ</a:t>
                </a:r>
                <a:r>
                  <a:rPr lang="en-US" sz="3600" dirty="0" smtClean="0">
                    <a:solidFill>
                      <a:schemeClr val="accent2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Times New Roman" pitchFamily="18" charset="0"/>
                      </a:rPr>
                      <m:t>≫</m:t>
                    </m:r>
                  </m:oMath>
                </a14:m>
                <a:r>
                  <a:rPr lang="en-US" sz="3600" dirty="0">
                    <a:solidFill>
                      <a:schemeClr val="accent2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smtClean="0">
                    <a:solidFill>
                      <a:schemeClr val="accent2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lang="ru-RU" sz="3600" dirty="0">
                  <a:solidFill>
                    <a:schemeClr val="accent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0" name="Скругленный прямоугольник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0889" y="3429000"/>
                <a:ext cx="4392488" cy="1152128"/>
              </a:xfrm>
              <a:prstGeom prst="roundRect">
                <a:avLst/>
              </a:prstGeom>
              <a:blipFill rotWithShape="1">
                <a:blip r:embed="rId2"/>
                <a:stretch>
                  <a:fillRect t="-9896" b="-2708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17842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5" grpId="0" animBg="1"/>
      <p:bldP spid="16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Диамагнетики (µ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&lt; 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1638" y="620688"/>
            <a:ext cx="8928992" cy="338437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1777 году C. Дж. Бергман стал первым человеком, заметившим, что висмут и сурьма отталкиваются магнитным полем. Однако термин «</a:t>
            </a:r>
            <a:r>
              <a:rPr lang="ru-RU" sz="2200" i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диамагнетизм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» был введен позже (в сентябре 1845 года) Майклом Фарадеем</a:t>
            </a:r>
            <a:r>
              <a:rPr lang="ru-RU" sz="22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Особенность: </a:t>
            </a:r>
            <a:r>
              <a:rPr lang="ru-RU" sz="2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диамагнитные образцы намагничиваются против внешнего поля</a:t>
            </a:r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200" dirty="0"/>
              <a:t> </a:t>
            </a:r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Диамагнетики выталкиваются из области сильного магнитного поля.</a:t>
            </a:r>
          </a:p>
          <a:p>
            <a:pPr marL="0" indent="0">
              <a:buNone/>
            </a:pPr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Примеры: вода</a:t>
            </a:r>
            <a:r>
              <a:rPr lang="ru-RU" sz="2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висмут, медь, </a:t>
            </a:r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золото,</a:t>
            </a:r>
            <a:r>
              <a:rPr lang="en-US" sz="2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сера</a:t>
            </a:r>
            <a:r>
              <a:rPr lang="ru-RU" sz="2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ртуть, </a:t>
            </a:r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хлор,</a:t>
            </a:r>
            <a:r>
              <a:rPr lang="en-US" sz="2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инертные газы </a:t>
            </a:r>
            <a:r>
              <a:rPr lang="ru-RU" sz="2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практически все </a:t>
            </a:r>
            <a:br>
              <a:rPr lang="ru-RU" sz="2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органические соединения.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медь(</a:t>
            </a:r>
            <a:r>
              <a:rPr lang="el-GR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μ – 1 ≈ –3·10</a:t>
            </a:r>
            <a:r>
              <a:rPr lang="el-GR" sz="2400" baseline="30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–6</a:t>
            </a:r>
            <a:r>
              <a:rPr lang="el-GR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), </a:t>
            </a:r>
            <a:endParaRPr lang="ru-RU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вода 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l-GR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μ – 1 ≈ –9·10</a:t>
            </a:r>
            <a:r>
              <a:rPr lang="el-GR" sz="2400" baseline="30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–6</a:t>
            </a:r>
            <a:r>
              <a:rPr lang="el-GR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), </a:t>
            </a:r>
            <a:endParaRPr lang="ru-RU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висмут 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l-GR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μ – 1 ≈ –1,7·10</a:t>
            </a:r>
            <a:r>
              <a:rPr lang="el-GR" sz="2400" baseline="30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–3</a:t>
            </a:r>
            <a:r>
              <a:rPr lang="el-GR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424" y="3818863"/>
            <a:ext cx="5184576" cy="3006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3939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fs3.ppt4web.ru/images/132073/190021/640/img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96" y="92074"/>
            <a:ext cx="9021233" cy="676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96" y="92073"/>
            <a:ext cx="8927652" cy="676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96" y="105363"/>
            <a:ext cx="9008212" cy="6752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7450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7946" y="746861"/>
            <a:ext cx="893898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Особенность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при внесении во внешнее магнитное поле парамагнитные образцы намагничиваются так, что их собственное магнитное поле оказывается направленным по внешнему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полю. Парамагнетики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втягиваются в область сильного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поля.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Примеры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алюминий, кислород, молибден, </a:t>
            </a:r>
            <a:b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платина, кальций, хром, соли железа, никеля, марганец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хлористое 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железо (FeCl</a:t>
            </a:r>
            <a:r>
              <a:rPr lang="ru-RU" sz="2400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 μ – 1 ≈ 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2,5·10</a:t>
            </a:r>
            <a:r>
              <a:rPr lang="ru-RU" sz="2400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–3</a:t>
            </a:r>
            <a:endParaRPr lang="ru-RU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алюминий   μ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– 1 ≈ 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2,1·1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400" baseline="30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–5</a:t>
            </a:r>
            <a:endParaRPr lang="ru-RU" sz="24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7292" y="3657065"/>
            <a:ext cx="4623222" cy="2983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1574696" y="38975"/>
                <a:ext cx="6237663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4000" dirty="0" smtClean="0">
                    <a:solidFill>
                      <a:schemeClr val="accent2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Парамагнетики </a:t>
                </a:r>
                <a:r>
                  <a:rPr lang="ru-RU" sz="4000" dirty="0">
                    <a:solidFill>
                      <a:schemeClr val="accent2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(µ</a:t>
                </a:r>
                <a:r>
                  <a:rPr lang="en-US" sz="4000" dirty="0">
                    <a:solidFill>
                      <a:schemeClr val="accent2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Times New Roman" pitchFamily="18" charset="0"/>
                      </a:rPr>
                      <m:t>&gt;</m:t>
                    </m:r>
                  </m:oMath>
                </a14:m>
                <a:r>
                  <a:rPr lang="en-US" sz="4000" dirty="0" smtClean="0">
                    <a:solidFill>
                      <a:schemeClr val="accent2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000" dirty="0">
                    <a:solidFill>
                      <a:schemeClr val="accent2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ru-RU" sz="4000" dirty="0">
                    <a:solidFill>
                      <a:schemeClr val="accent2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)</a:t>
                </a:r>
                <a:endParaRPr lang="ru-RU" sz="4000" dirty="0"/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4696" y="38975"/>
                <a:ext cx="6237663" cy="707886"/>
              </a:xfrm>
              <a:prstGeom prst="rect">
                <a:avLst/>
              </a:prstGeom>
              <a:blipFill rotWithShape="1">
                <a:blip r:embed="rId3"/>
                <a:stretch>
                  <a:fillRect l="-3516" t="-17094" b="-4017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2" descr="C:\Users\Администратор\Desktop\Screenshot_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599" y="740568"/>
            <a:ext cx="6840760" cy="5578302"/>
          </a:xfrm>
          <a:prstGeom prst="rect">
            <a:avLst/>
          </a:prstGeom>
          <a:noFill/>
        </p:spPr>
      </p:pic>
      <p:pic>
        <p:nvPicPr>
          <p:cNvPr id="7" name="Picture 3" descr="C:\Users\Администратор\Desktop\Screenshot_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599" y="740567"/>
            <a:ext cx="6840760" cy="5519583"/>
          </a:xfrm>
          <a:prstGeom prst="rect">
            <a:avLst/>
          </a:prstGeom>
          <a:noFill/>
        </p:spPr>
      </p:pic>
      <p:pic>
        <p:nvPicPr>
          <p:cNvPr id="8" name="Picture 4" descr="C:\Users\Администратор\Desktop\Screenshot_4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12251" y="740567"/>
            <a:ext cx="6746157" cy="551958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52716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6632"/>
            <a:ext cx="9036496" cy="65527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Пара- и диамагнетизм объясняется поведением электронных орбит во внешнем магнитном поле. </a:t>
            </a:r>
            <a:endParaRPr lang="ru-RU" sz="20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атомов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диамагнитных веществ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отсутствие внешнего поля собственные магнитные поля электронов и поля, создаваемые их орбитальным движением, полностью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скомпенсированы.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Возникновение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диамагнетизма связано с действием силы Лоренца на электронные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орбиты.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действием этой силы изменяется характер орбитального движения электронов и нарушается компенсация магнитных полей. </a:t>
            </a:r>
            <a:endParaRPr lang="ru-RU" sz="20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Возникающее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 этом собственное магнитное поле атома оказывается направленным 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против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направления индукции внешнего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поля.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атомах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парамагнитных веществ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магнитные поля электронов скомпенсированы не полностью, и атом оказывается подобным маленькому круговому току. </a:t>
            </a:r>
            <a:endParaRPr lang="ru-RU" sz="20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отсутствие внешнего поля эти круговые микротоки ориентированы произвольно, так что суммарная магнитная индукция равна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нулю.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Внешнее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магнитное поле оказывает ориентирующее действие – микротоки стремятся сориентироваться так, чтобы их собственные магнитные поля оказались направленными по направлению индукции внешнего поля. </a:t>
            </a:r>
          </a:p>
        </p:txBody>
      </p:sp>
    </p:spTree>
    <p:extLst>
      <p:ext uri="{BB962C8B-B14F-4D97-AF65-F5344CB8AC3E}">
        <p14:creationId xmlns:p14="http://schemas.microsoft.com/office/powerpoint/2010/main" val="1264992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1798</TotalTime>
  <Words>609</Words>
  <Application>Microsoft Office PowerPoint</Application>
  <PresentationFormat>Экран (4:3)</PresentationFormat>
  <Paragraphs>83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Магнитное поле в веществе. Магнитные свойства вещества. </vt:lpstr>
      <vt:lpstr>Презентация PowerPoint</vt:lpstr>
      <vt:lpstr>Презентация PowerPoint</vt:lpstr>
      <vt:lpstr>Презентация PowerPoint</vt:lpstr>
      <vt:lpstr>Магнитные свойства вещества</vt:lpstr>
      <vt:lpstr>Диамагнетики (µ &lt; 1)</vt:lpstr>
      <vt:lpstr>Презентация PowerPoint</vt:lpstr>
      <vt:lpstr>Презентация PowerPoint</vt:lpstr>
      <vt:lpstr>Презентация PowerPoint</vt:lpstr>
      <vt:lpstr>Ферромагнетики (µ ≫ 1)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Mama</dc:creator>
  <cp:lastModifiedBy>Дарвишева Ирина Юрьевна</cp:lastModifiedBy>
  <cp:revision>42</cp:revision>
  <dcterms:created xsi:type="dcterms:W3CDTF">2015-09-09T14:15:58Z</dcterms:created>
  <dcterms:modified xsi:type="dcterms:W3CDTF">2018-10-01T11:59:01Z</dcterms:modified>
</cp:coreProperties>
</file>